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CC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3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7687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3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699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42605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4260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9648" y="725805"/>
            <a:ext cx="7881083" cy="45529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962"/>
              </a:lnSpc>
              <a:buNone/>
            </a:pPr>
            <a:r>
              <a:rPr lang="en-US" sz="717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Algorithmic Trading Intro and Strategies</a:t>
            </a:r>
            <a:endParaRPr lang="en-US" sz="7170" dirty="0"/>
          </a:p>
        </p:txBody>
      </p:sp>
      <p:sp>
        <p:nvSpPr>
          <p:cNvPr id="6" name="Text 2"/>
          <p:cNvSpPr/>
          <p:nvPr/>
        </p:nvSpPr>
        <p:spPr>
          <a:xfrm>
            <a:off x="989648" y="5674638"/>
            <a:ext cx="7164705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quantitative finance and trading to automate your trading strategy. Learn how to create your trading strategy building process.</a:t>
            </a:r>
            <a:endParaRPr lang="en-US" sz="2078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696" y="-36576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89648" y="922020"/>
            <a:ext cx="9506069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endParaRPr lang="en-US" sz="5195" dirty="0"/>
          </a:p>
        </p:txBody>
      </p:sp>
      <p:sp>
        <p:nvSpPr>
          <p:cNvPr id="6" name="Text 2"/>
          <p:cNvSpPr/>
          <p:nvPr/>
        </p:nvSpPr>
        <p:spPr>
          <a:xfrm>
            <a:off x="4615717" y="3772109"/>
            <a:ext cx="8606297" cy="595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6600" dirty="0">
                <a:solidFill>
                  <a:srgbClr val="DCD7E5"/>
                </a:solidFill>
                <a:latin typeface="MS PGothic" panose="020B0600070205080204" pitchFamily="34" charset="-128"/>
                <a:ea typeface="MS PGothic" panose="020B0600070205080204" pitchFamily="34" charset="-128"/>
                <a:cs typeface="Montserrat" pitchFamily="34" charset="-120"/>
              </a:rPr>
              <a:t>Thank you</a:t>
            </a:r>
            <a:endParaRPr lang="en-US" sz="66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8213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42605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42605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F0F944C-CE2B-C7D1-6671-5DF7C23ADE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11649"/>
              </p:ext>
            </p:extLst>
          </p:nvPr>
        </p:nvGraphicFramePr>
        <p:xfrm>
          <a:off x="821023" y="1063043"/>
          <a:ext cx="7333330" cy="3628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6665">
                  <a:extLst>
                    <a:ext uri="{9D8B030D-6E8A-4147-A177-3AD203B41FA5}">
                      <a16:colId xmlns:a16="http://schemas.microsoft.com/office/drawing/2014/main" val="2163949377"/>
                    </a:ext>
                  </a:extLst>
                </a:gridCol>
                <a:gridCol w="3666665">
                  <a:extLst>
                    <a:ext uri="{9D8B030D-6E8A-4147-A177-3AD203B41FA5}">
                      <a16:colId xmlns:a16="http://schemas.microsoft.com/office/drawing/2014/main" val="338886964"/>
                    </a:ext>
                  </a:extLst>
                </a:gridCol>
              </a:tblGrid>
              <a:tr h="904590">
                <a:tc>
                  <a:txBody>
                    <a:bodyPr/>
                    <a:lstStyle/>
                    <a:p>
                      <a:r>
                        <a:rPr lang="en-US" sz="5400" dirty="0"/>
                        <a:t>Name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Roll Number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298810776"/>
                  </a:ext>
                </a:extLst>
              </a:tr>
              <a:tr h="904590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Prajwal Waykos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471081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236003841"/>
                  </a:ext>
                </a:extLst>
              </a:tr>
              <a:tr h="904590">
                <a:tc>
                  <a:txBody>
                    <a:bodyPr/>
                    <a:lstStyle/>
                    <a:p>
                      <a:r>
                        <a:rPr lang="en-US" sz="3200" dirty="0" err="1">
                          <a:solidFill>
                            <a:schemeClr val="bg1"/>
                          </a:solidFill>
                        </a:rPr>
                        <a:t>Neemeesh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3200" dirty="0" err="1">
                          <a:solidFill>
                            <a:schemeClr val="bg1"/>
                          </a:solidFill>
                        </a:rPr>
                        <a:t>Khanzode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698594406"/>
                  </a:ext>
                </a:extLst>
              </a:tr>
              <a:tr h="904590">
                <a:tc>
                  <a:txBody>
                    <a:bodyPr/>
                    <a:lstStyle/>
                    <a:p>
                      <a:r>
                        <a:rPr lang="en-US" sz="3200" dirty="0" err="1">
                          <a:solidFill>
                            <a:schemeClr val="bg1"/>
                          </a:solidFill>
                        </a:rPr>
                        <a:t>Jyotirmay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3200" dirty="0" err="1">
                          <a:solidFill>
                            <a:schemeClr val="bg1"/>
                          </a:solidFill>
                        </a:rPr>
                        <a:t>Khavasi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59879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4089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112454" y="123468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444585" y="538552"/>
            <a:ext cx="11147465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Trading Strategy Building Process</a:t>
            </a:r>
            <a:endParaRPr lang="en-US" sz="5195" dirty="0"/>
          </a:p>
        </p:txBody>
      </p:sp>
      <p:sp>
        <p:nvSpPr>
          <p:cNvPr id="10" name="Text 6"/>
          <p:cNvSpPr/>
          <p:nvPr/>
        </p:nvSpPr>
        <p:spPr>
          <a:xfrm>
            <a:off x="7243703" y="2671405"/>
            <a:ext cx="142875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endParaRPr lang="en-US" sz="3117" dirty="0"/>
          </a:p>
        </p:txBody>
      </p:sp>
      <p:sp>
        <p:nvSpPr>
          <p:cNvPr id="15" name="Text 11"/>
          <p:cNvSpPr/>
          <p:nvPr/>
        </p:nvSpPr>
        <p:spPr>
          <a:xfrm>
            <a:off x="7202745" y="3990856"/>
            <a:ext cx="224909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endParaRPr lang="en-US" sz="3117" dirty="0"/>
          </a:p>
        </p:txBody>
      </p:sp>
      <p:sp>
        <p:nvSpPr>
          <p:cNvPr id="19" name="Shape 15"/>
          <p:cNvSpPr/>
          <p:nvPr/>
        </p:nvSpPr>
        <p:spPr>
          <a:xfrm>
            <a:off x="7018318" y="5128974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275641A-B93F-BE01-1A51-83F08AA20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183" y="1707425"/>
            <a:ext cx="9513799" cy="62890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89648" y="1107638"/>
            <a:ext cx="10659904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Simple vs Compounded Interest</a:t>
            </a:r>
            <a:endParaRPr lang="en-US" sz="5195" dirty="0"/>
          </a:p>
        </p:txBody>
      </p:sp>
      <p:sp>
        <p:nvSpPr>
          <p:cNvPr id="5" name="Text 2"/>
          <p:cNvSpPr/>
          <p:nvPr/>
        </p:nvSpPr>
        <p:spPr>
          <a:xfrm>
            <a:off x="989648" y="2592110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Simple Interest</a:t>
            </a:r>
            <a:endParaRPr lang="en-US" sz="2598" dirty="0"/>
          </a:p>
        </p:txBody>
      </p:sp>
      <p:sp>
        <p:nvSpPr>
          <p:cNvPr id="6" name="Text 3"/>
          <p:cNvSpPr/>
          <p:nvPr/>
        </p:nvSpPr>
        <p:spPr>
          <a:xfrm>
            <a:off x="989648" y="3268266"/>
            <a:ext cx="3787259" cy="21115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simple interest you compute the interest on the INITIAL capital, without considering the previous interest.</a:t>
            </a:r>
            <a:endParaRPr lang="en-US" sz="2078" dirty="0"/>
          </a:p>
        </p:txBody>
      </p:sp>
      <p:sp>
        <p:nvSpPr>
          <p:cNvPr id="7" name="Text 4"/>
          <p:cNvSpPr/>
          <p:nvPr/>
        </p:nvSpPr>
        <p:spPr>
          <a:xfrm>
            <a:off x="989648" y="5617369"/>
            <a:ext cx="3787259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 trading, the volume reflects the capitalization method: fixed volume.</a:t>
            </a:r>
            <a:endParaRPr lang="en-US" sz="2078" dirty="0"/>
          </a:p>
        </p:txBody>
      </p:sp>
      <p:sp>
        <p:nvSpPr>
          <p:cNvPr id="8" name="Text 5"/>
          <p:cNvSpPr/>
          <p:nvPr/>
        </p:nvSpPr>
        <p:spPr>
          <a:xfrm>
            <a:off x="5428417" y="2592110"/>
            <a:ext cx="3665458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Compounded Interest</a:t>
            </a:r>
            <a:endParaRPr lang="en-US" sz="2598" dirty="0"/>
          </a:p>
        </p:txBody>
      </p:sp>
      <p:sp>
        <p:nvSpPr>
          <p:cNvPr id="9" name="Text 6"/>
          <p:cNvSpPr/>
          <p:nvPr/>
        </p:nvSpPr>
        <p:spPr>
          <a:xfrm>
            <a:off x="5428417" y="3268266"/>
            <a:ext cx="3787259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 compounded interest you will use the CURRENT capital.</a:t>
            </a:r>
            <a:endParaRPr lang="en-US" sz="2078" dirty="0"/>
          </a:p>
        </p:txBody>
      </p:sp>
      <p:sp>
        <p:nvSpPr>
          <p:cNvPr id="10" name="Text 7"/>
          <p:cNvSpPr/>
          <p:nvPr/>
        </p:nvSpPr>
        <p:spPr>
          <a:xfrm>
            <a:off x="5428417" y="4350425"/>
            <a:ext cx="3787259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 trading, the volume reflects the capitalization method: dynamic volume.</a:t>
            </a:r>
            <a:endParaRPr lang="en-US" sz="2078" dirty="0"/>
          </a:p>
        </p:txBody>
      </p:sp>
      <p:sp>
        <p:nvSpPr>
          <p:cNvPr id="11" name="Text 8"/>
          <p:cNvSpPr/>
          <p:nvPr/>
        </p:nvSpPr>
        <p:spPr>
          <a:xfrm>
            <a:off x="9867186" y="2592110"/>
            <a:ext cx="3787259" cy="824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Compounded Interest Drawbacks</a:t>
            </a:r>
            <a:endParaRPr lang="en-US" sz="2598" dirty="0"/>
          </a:p>
        </p:txBody>
      </p:sp>
      <p:sp>
        <p:nvSpPr>
          <p:cNvPr id="12" name="Text 9"/>
          <p:cNvSpPr/>
          <p:nvPr/>
        </p:nvSpPr>
        <p:spPr>
          <a:xfrm>
            <a:off x="9867186" y="3680579"/>
            <a:ext cx="3787259" cy="21115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Compounded interests aren't optimal when you have big losses. It's better to use simple interest (fixed volume) for risky trading strategies.</a:t>
            </a:r>
            <a:endParaRPr lang="en-US" sz="2078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9648" y="1248013"/>
            <a:ext cx="8993505" cy="1649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Microstructure Basis</a:t>
            </a:r>
            <a:endParaRPr lang="en-US" sz="5195" dirty="0"/>
          </a:p>
        </p:txBody>
      </p:sp>
      <p:sp>
        <p:nvSpPr>
          <p:cNvPr id="6" name="Shape 2"/>
          <p:cNvSpPr/>
          <p:nvPr/>
        </p:nvSpPr>
        <p:spPr>
          <a:xfrm>
            <a:off x="989648" y="3499485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15033" y="3548896"/>
            <a:ext cx="142875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3117" dirty="0"/>
          </a:p>
        </p:txBody>
      </p:sp>
      <p:sp>
        <p:nvSpPr>
          <p:cNvPr id="8" name="Text 4"/>
          <p:cNvSpPr/>
          <p:nvPr/>
        </p:nvSpPr>
        <p:spPr>
          <a:xfrm>
            <a:off x="1847255" y="3590211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Order Types</a:t>
            </a:r>
            <a:endParaRPr lang="en-US" sz="2598" dirty="0"/>
          </a:p>
        </p:txBody>
      </p:sp>
      <p:sp>
        <p:nvSpPr>
          <p:cNvPr id="9" name="Text 5"/>
          <p:cNvSpPr/>
          <p:nvPr/>
        </p:nvSpPr>
        <p:spPr>
          <a:xfrm>
            <a:off x="1847255" y="4160877"/>
            <a:ext cx="3507224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Market orders and pending orders (buy stop, buy limit, sell stop, sell limit)</a:t>
            </a:r>
            <a:endParaRPr lang="en-US" sz="2078" dirty="0"/>
          </a:p>
        </p:txBody>
      </p:sp>
      <p:sp>
        <p:nvSpPr>
          <p:cNvPr id="10" name="Shape 6"/>
          <p:cNvSpPr/>
          <p:nvPr/>
        </p:nvSpPr>
        <p:spPr>
          <a:xfrm>
            <a:off x="5618321" y="3499485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02749" y="3548896"/>
            <a:ext cx="224909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3117" dirty="0"/>
          </a:p>
        </p:txBody>
      </p:sp>
      <p:sp>
        <p:nvSpPr>
          <p:cNvPr id="12" name="Text 8"/>
          <p:cNvSpPr/>
          <p:nvPr/>
        </p:nvSpPr>
        <p:spPr>
          <a:xfrm>
            <a:off x="6475928" y="3590211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Order Book</a:t>
            </a:r>
            <a:endParaRPr lang="en-US" sz="2598" dirty="0"/>
          </a:p>
        </p:txBody>
      </p:sp>
      <p:sp>
        <p:nvSpPr>
          <p:cNvPr id="13" name="Text 9"/>
          <p:cNvSpPr/>
          <p:nvPr/>
        </p:nvSpPr>
        <p:spPr>
          <a:xfrm>
            <a:off x="6475928" y="4160877"/>
            <a:ext cx="3507224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 trading orders are saved in the order book</a:t>
            </a:r>
            <a:endParaRPr lang="en-US" sz="2078" dirty="0"/>
          </a:p>
        </p:txBody>
      </p:sp>
      <p:sp>
        <p:nvSpPr>
          <p:cNvPr id="14" name="Shape 10"/>
          <p:cNvSpPr/>
          <p:nvPr/>
        </p:nvSpPr>
        <p:spPr>
          <a:xfrm>
            <a:off x="989648" y="5897761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174909" y="5947172"/>
            <a:ext cx="223242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3117" dirty="0"/>
          </a:p>
        </p:txBody>
      </p:sp>
      <p:sp>
        <p:nvSpPr>
          <p:cNvPr id="16" name="Text 12"/>
          <p:cNvSpPr/>
          <p:nvPr/>
        </p:nvSpPr>
        <p:spPr>
          <a:xfrm>
            <a:off x="1847255" y="5988487"/>
            <a:ext cx="3412212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Trading Terminology</a:t>
            </a:r>
            <a:endParaRPr lang="en-US" sz="2598" dirty="0"/>
          </a:p>
        </p:txBody>
      </p:sp>
      <p:sp>
        <p:nvSpPr>
          <p:cNvPr id="17" name="Text 13"/>
          <p:cNvSpPr/>
          <p:nvPr/>
        </p:nvSpPr>
        <p:spPr>
          <a:xfrm>
            <a:off x="1847255" y="6559153"/>
            <a:ext cx="8135898" cy="4223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Spread, commission, slippage</a:t>
            </a:r>
            <a:endParaRPr lang="en-US" sz="207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89648" y="922020"/>
            <a:ext cx="9506069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Overfitting &amp; Overoptimizing</a:t>
            </a:r>
            <a:endParaRPr lang="en-US" sz="519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648" y="2274570"/>
            <a:ext cx="3953113" cy="24431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89648" y="5047536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Overfitting</a:t>
            </a:r>
            <a:endParaRPr lang="en-US" sz="2598" dirty="0"/>
          </a:p>
        </p:txBody>
      </p:sp>
      <p:sp>
        <p:nvSpPr>
          <p:cNvPr id="7" name="Text 3"/>
          <p:cNvSpPr/>
          <p:nvPr/>
        </p:nvSpPr>
        <p:spPr>
          <a:xfrm>
            <a:off x="989648" y="5618202"/>
            <a:ext cx="3953113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model that is too tightly fitted to the training data, resulting in poor performance on new data.</a:t>
            </a:r>
            <a:endParaRPr lang="en-US" sz="2078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643" y="2274570"/>
            <a:ext cx="3953113" cy="24431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38643" y="5047536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Overoptimizing</a:t>
            </a:r>
            <a:endParaRPr lang="en-US" sz="2598" dirty="0"/>
          </a:p>
        </p:txBody>
      </p:sp>
      <p:sp>
        <p:nvSpPr>
          <p:cNvPr id="10" name="Text 5"/>
          <p:cNvSpPr/>
          <p:nvPr/>
        </p:nvSpPr>
        <p:spPr>
          <a:xfrm>
            <a:off x="5338643" y="5618202"/>
            <a:ext cx="3953113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Over-adjusting a trading strategy to match historical data, without considering market changes.</a:t>
            </a:r>
            <a:endParaRPr lang="en-US" sz="2078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7639" y="2274570"/>
            <a:ext cx="3953113" cy="24431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87639" y="5047536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Look-Ahead Bias</a:t>
            </a:r>
            <a:endParaRPr lang="en-US" sz="2598" dirty="0"/>
          </a:p>
        </p:txBody>
      </p:sp>
      <p:sp>
        <p:nvSpPr>
          <p:cNvPr id="13" name="Text 7"/>
          <p:cNvSpPr/>
          <p:nvPr/>
        </p:nvSpPr>
        <p:spPr>
          <a:xfrm>
            <a:off x="9687639" y="5618202"/>
            <a:ext cx="3953113" cy="1689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Analyzing the whole backtest period to choose optimal parameters, instead of using an independent test set.</a:t>
            </a:r>
            <a:endParaRPr lang="en-US" sz="207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89648" y="1333143"/>
            <a:ext cx="6598206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Backtesting Metrics</a:t>
            </a:r>
            <a:endParaRPr lang="en-US" sz="5195" dirty="0"/>
          </a:p>
        </p:txBody>
      </p:sp>
      <p:sp>
        <p:nvSpPr>
          <p:cNvPr id="5" name="Shape 2"/>
          <p:cNvSpPr/>
          <p:nvPr/>
        </p:nvSpPr>
        <p:spPr>
          <a:xfrm>
            <a:off x="989648" y="2685693"/>
            <a:ext cx="6193631" cy="1973461"/>
          </a:xfrm>
          <a:prstGeom prst="roundRect">
            <a:avLst>
              <a:gd name="adj" fmla="val 6018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268730" y="2964775"/>
            <a:ext cx="563213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AUM (Assets Under Management)</a:t>
            </a:r>
            <a:endParaRPr lang="en-US" sz="2598" dirty="0"/>
          </a:p>
        </p:txBody>
      </p:sp>
      <p:sp>
        <p:nvSpPr>
          <p:cNvPr id="7" name="Text 4"/>
          <p:cNvSpPr/>
          <p:nvPr/>
        </p:nvSpPr>
        <p:spPr>
          <a:xfrm>
            <a:off x="1268730" y="3535442"/>
            <a:ext cx="5635466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value of the assets under management, used to find the right position sizing.</a:t>
            </a:r>
            <a:endParaRPr lang="en-US" sz="2078" dirty="0"/>
          </a:p>
        </p:txBody>
      </p:sp>
      <p:sp>
        <p:nvSpPr>
          <p:cNvPr id="8" name="Shape 5"/>
          <p:cNvSpPr/>
          <p:nvPr/>
        </p:nvSpPr>
        <p:spPr>
          <a:xfrm>
            <a:off x="7447121" y="2685693"/>
            <a:ext cx="6193631" cy="1973461"/>
          </a:xfrm>
          <a:prstGeom prst="roundRect">
            <a:avLst>
              <a:gd name="adj" fmla="val 6018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726204" y="2964775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Profit &amp; Loss (P&amp;L)</a:t>
            </a:r>
            <a:endParaRPr lang="en-US" sz="2598" dirty="0"/>
          </a:p>
        </p:txBody>
      </p:sp>
      <p:sp>
        <p:nvSpPr>
          <p:cNvPr id="10" name="Text 7"/>
          <p:cNvSpPr/>
          <p:nvPr/>
        </p:nvSpPr>
        <p:spPr>
          <a:xfrm>
            <a:off x="7726204" y="3535442"/>
            <a:ext cx="5635466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total dollars generated over the backtest period.</a:t>
            </a:r>
            <a:endParaRPr lang="en-US" sz="2078" dirty="0"/>
          </a:p>
        </p:txBody>
      </p:sp>
      <p:sp>
        <p:nvSpPr>
          <p:cNvPr id="11" name="Shape 8"/>
          <p:cNvSpPr/>
          <p:nvPr/>
        </p:nvSpPr>
        <p:spPr>
          <a:xfrm>
            <a:off x="989648" y="4922996"/>
            <a:ext cx="6193631" cy="1973461"/>
          </a:xfrm>
          <a:prstGeom prst="roundRect">
            <a:avLst>
              <a:gd name="adj" fmla="val 6018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268730" y="5202079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Drawdown</a:t>
            </a:r>
            <a:endParaRPr lang="en-US" sz="2598" dirty="0"/>
          </a:p>
        </p:txBody>
      </p:sp>
      <p:sp>
        <p:nvSpPr>
          <p:cNvPr id="13" name="Text 10"/>
          <p:cNvSpPr/>
          <p:nvPr/>
        </p:nvSpPr>
        <p:spPr>
          <a:xfrm>
            <a:off x="1268730" y="5772745"/>
            <a:ext cx="5635466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maximum loss from the last highest point, a measure of risk.</a:t>
            </a:r>
            <a:endParaRPr lang="en-US" sz="2078" dirty="0"/>
          </a:p>
        </p:txBody>
      </p:sp>
      <p:sp>
        <p:nvSpPr>
          <p:cNvPr id="14" name="Shape 11"/>
          <p:cNvSpPr/>
          <p:nvPr/>
        </p:nvSpPr>
        <p:spPr>
          <a:xfrm>
            <a:off x="7447121" y="4922996"/>
            <a:ext cx="6193631" cy="1973461"/>
          </a:xfrm>
          <a:prstGeom prst="roundRect">
            <a:avLst>
              <a:gd name="adj" fmla="val 6018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726204" y="5202079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 Reward Ratio</a:t>
            </a:r>
            <a:endParaRPr lang="en-US" sz="2598" dirty="0"/>
          </a:p>
        </p:txBody>
      </p:sp>
      <p:sp>
        <p:nvSpPr>
          <p:cNvPr id="16" name="Text 13"/>
          <p:cNvSpPr/>
          <p:nvPr/>
        </p:nvSpPr>
        <p:spPr>
          <a:xfrm>
            <a:off x="7726204" y="5772745"/>
            <a:ext cx="5635466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average earnings of winning trades over the average loss of losing trades.</a:t>
            </a:r>
            <a:endParaRPr lang="en-US" sz="207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8309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9830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47248" y="725805"/>
            <a:ext cx="8993505" cy="1649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In-Sample vs Out-Sample Optimization</a:t>
            </a:r>
            <a:endParaRPr lang="en-US" sz="519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248" y="2771180"/>
            <a:ext cx="1319570" cy="211133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362700" y="3035022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 Set</a:t>
            </a:r>
            <a:endParaRPr lang="en-US" sz="2598" dirty="0"/>
          </a:p>
        </p:txBody>
      </p:sp>
      <p:sp>
        <p:nvSpPr>
          <p:cNvPr id="8" name="Text 3"/>
          <p:cNvSpPr/>
          <p:nvPr/>
        </p:nvSpPr>
        <p:spPr>
          <a:xfrm>
            <a:off x="6362700" y="3605689"/>
            <a:ext cx="7278053" cy="4223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to optimize strategy parameters</a:t>
            </a:r>
            <a:endParaRPr lang="en-US" sz="207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7248" y="4882515"/>
            <a:ext cx="1319570" cy="211133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362700" y="5146357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 Set</a:t>
            </a:r>
            <a:endParaRPr lang="en-US" sz="2598" dirty="0"/>
          </a:p>
        </p:txBody>
      </p:sp>
      <p:sp>
        <p:nvSpPr>
          <p:cNvPr id="11" name="Text 5"/>
          <p:cNvSpPr/>
          <p:nvPr/>
        </p:nvSpPr>
        <p:spPr>
          <a:xfrm>
            <a:off x="6362700" y="5717024"/>
            <a:ext cx="7278053" cy="4223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to evaluate strategy on unknown data</a:t>
            </a:r>
            <a:endParaRPr lang="en-US" sz="2078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7248" y="6993850"/>
            <a:ext cx="1319570" cy="211133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362700" y="7257693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Going Back</a:t>
            </a:r>
            <a:endParaRPr lang="en-US" sz="2598" dirty="0"/>
          </a:p>
        </p:txBody>
      </p:sp>
      <p:sp>
        <p:nvSpPr>
          <p:cNvPr id="14" name="Text 7"/>
          <p:cNvSpPr/>
          <p:nvPr/>
        </p:nvSpPr>
        <p:spPr>
          <a:xfrm>
            <a:off x="6362700" y="7828359"/>
            <a:ext cx="7278053" cy="4223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Cannot re-optimize on the test set to avoid over-optimizing</a:t>
            </a:r>
            <a:endParaRPr lang="en-US" sz="207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89648" y="1002268"/>
            <a:ext cx="9116139" cy="824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94"/>
              </a:lnSpc>
              <a:buNone/>
            </a:pPr>
            <a:r>
              <a:rPr lang="en-US" sz="519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Walk Forward Optimization</a:t>
            </a:r>
            <a:endParaRPr lang="en-US" sz="5195" dirty="0"/>
          </a:p>
        </p:txBody>
      </p:sp>
      <p:sp>
        <p:nvSpPr>
          <p:cNvPr id="5" name="Shape 2"/>
          <p:cNvSpPr/>
          <p:nvPr/>
        </p:nvSpPr>
        <p:spPr>
          <a:xfrm>
            <a:off x="7288887" y="2354818"/>
            <a:ext cx="52745" cy="4872395"/>
          </a:xfrm>
          <a:prstGeom prst="roundRect">
            <a:avLst>
              <a:gd name="adj" fmla="val 225173"/>
            </a:avLst>
          </a:prstGeom>
          <a:solidFill>
            <a:srgbClr val="552C86"/>
          </a:solidFill>
          <a:ln/>
        </p:spPr>
      </p:sp>
      <p:sp>
        <p:nvSpPr>
          <p:cNvPr id="6" name="Shape 3"/>
          <p:cNvSpPr/>
          <p:nvPr/>
        </p:nvSpPr>
        <p:spPr>
          <a:xfrm>
            <a:off x="6094631" y="2831366"/>
            <a:ext cx="923687" cy="52745"/>
          </a:xfrm>
          <a:prstGeom prst="roundRect">
            <a:avLst>
              <a:gd name="adj" fmla="val 225173"/>
            </a:avLst>
          </a:prstGeom>
          <a:solidFill>
            <a:srgbClr val="552C86"/>
          </a:solidFill>
          <a:ln/>
        </p:spPr>
      </p:sp>
      <p:sp>
        <p:nvSpPr>
          <p:cNvPr id="7" name="Shape 4"/>
          <p:cNvSpPr/>
          <p:nvPr/>
        </p:nvSpPr>
        <p:spPr>
          <a:xfrm>
            <a:off x="7018318" y="2560915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3703" y="2610326"/>
            <a:ext cx="142875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3117" dirty="0"/>
          </a:p>
        </p:txBody>
      </p:sp>
      <p:sp>
        <p:nvSpPr>
          <p:cNvPr id="9" name="Text 6"/>
          <p:cNvSpPr/>
          <p:nvPr/>
        </p:nvSpPr>
        <p:spPr>
          <a:xfrm>
            <a:off x="2564487" y="2618661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Anchored</a:t>
            </a:r>
            <a:endParaRPr lang="en-US" sz="2598" dirty="0"/>
          </a:p>
        </p:txBody>
      </p:sp>
      <p:sp>
        <p:nvSpPr>
          <p:cNvPr id="10" name="Text 7"/>
          <p:cNvSpPr/>
          <p:nvPr/>
        </p:nvSpPr>
        <p:spPr>
          <a:xfrm>
            <a:off x="989648" y="3189327"/>
            <a:ext cx="4873943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on earlier data, test on later data. Repeat with sliding window.</a:t>
            </a:r>
            <a:endParaRPr lang="en-US" sz="2078" dirty="0"/>
          </a:p>
        </p:txBody>
      </p:sp>
      <p:sp>
        <p:nvSpPr>
          <p:cNvPr id="11" name="Shape 8"/>
          <p:cNvSpPr/>
          <p:nvPr/>
        </p:nvSpPr>
        <p:spPr>
          <a:xfrm>
            <a:off x="7612082" y="4150816"/>
            <a:ext cx="923687" cy="52745"/>
          </a:xfrm>
          <a:prstGeom prst="roundRect">
            <a:avLst>
              <a:gd name="adj" fmla="val 225173"/>
            </a:avLst>
          </a:prstGeom>
          <a:solidFill>
            <a:srgbClr val="552C86"/>
          </a:solidFill>
          <a:ln/>
        </p:spPr>
      </p:sp>
      <p:sp>
        <p:nvSpPr>
          <p:cNvPr id="12" name="Shape 9"/>
          <p:cNvSpPr/>
          <p:nvPr/>
        </p:nvSpPr>
        <p:spPr>
          <a:xfrm>
            <a:off x="7018318" y="3880366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02745" y="3929777"/>
            <a:ext cx="224909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3117" dirty="0"/>
          </a:p>
        </p:txBody>
      </p:sp>
      <p:sp>
        <p:nvSpPr>
          <p:cNvPr id="14" name="Text 11"/>
          <p:cNvSpPr/>
          <p:nvPr/>
        </p:nvSpPr>
        <p:spPr>
          <a:xfrm>
            <a:off x="8766810" y="3938111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Unanchored</a:t>
            </a:r>
            <a:endParaRPr lang="en-US" sz="2598" dirty="0"/>
          </a:p>
        </p:txBody>
      </p:sp>
      <p:sp>
        <p:nvSpPr>
          <p:cNvPr id="15" name="Text 12"/>
          <p:cNvSpPr/>
          <p:nvPr/>
        </p:nvSpPr>
        <p:spPr>
          <a:xfrm>
            <a:off x="8766810" y="4508778"/>
            <a:ext cx="4873943" cy="12669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Train and test on different, non-overlapping periods. Repeat with sliding window.</a:t>
            </a:r>
            <a:endParaRPr lang="en-US" sz="2078" dirty="0"/>
          </a:p>
        </p:txBody>
      </p:sp>
      <p:sp>
        <p:nvSpPr>
          <p:cNvPr id="16" name="Shape 13"/>
          <p:cNvSpPr/>
          <p:nvPr/>
        </p:nvSpPr>
        <p:spPr>
          <a:xfrm>
            <a:off x="6094631" y="5465385"/>
            <a:ext cx="923687" cy="52745"/>
          </a:xfrm>
          <a:prstGeom prst="roundRect">
            <a:avLst>
              <a:gd name="adj" fmla="val 225173"/>
            </a:avLst>
          </a:prstGeom>
          <a:solidFill>
            <a:srgbClr val="552C86"/>
          </a:solidFill>
          <a:ln/>
        </p:spPr>
      </p:sp>
      <p:sp>
        <p:nvSpPr>
          <p:cNvPr id="17" name="Shape 14"/>
          <p:cNvSpPr/>
          <p:nvPr/>
        </p:nvSpPr>
        <p:spPr>
          <a:xfrm>
            <a:off x="7018318" y="5194935"/>
            <a:ext cx="593765" cy="593765"/>
          </a:xfrm>
          <a:prstGeom prst="roundRect">
            <a:avLst>
              <a:gd name="adj" fmla="val 20002"/>
            </a:avLst>
          </a:prstGeom>
          <a:noFill/>
          <a:ln w="15240">
            <a:solidFill>
              <a:srgbClr val="552C86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03579" y="5244346"/>
            <a:ext cx="223242" cy="494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97"/>
              </a:lnSpc>
              <a:buNone/>
            </a:pPr>
            <a:r>
              <a:rPr lang="en-US" sz="311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3117" dirty="0"/>
          </a:p>
        </p:txBody>
      </p:sp>
      <p:sp>
        <p:nvSpPr>
          <p:cNvPr id="19" name="Text 16"/>
          <p:cNvSpPr/>
          <p:nvPr/>
        </p:nvSpPr>
        <p:spPr>
          <a:xfrm>
            <a:off x="2564487" y="5252680"/>
            <a:ext cx="3299103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247"/>
              </a:lnSpc>
              <a:buNone/>
            </a:pPr>
            <a:r>
              <a:rPr lang="en-US" sz="259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Advantages</a:t>
            </a:r>
            <a:endParaRPr lang="en-US" sz="2598" dirty="0"/>
          </a:p>
        </p:txBody>
      </p:sp>
      <p:sp>
        <p:nvSpPr>
          <p:cNvPr id="20" name="Text 17"/>
          <p:cNvSpPr/>
          <p:nvPr/>
        </p:nvSpPr>
        <p:spPr>
          <a:xfrm>
            <a:off x="989648" y="5823347"/>
            <a:ext cx="4873943" cy="8446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325"/>
              </a:lnSpc>
              <a:buNone/>
            </a:pPr>
            <a:r>
              <a:rPr lang="en-US" sz="20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Reduces overfitting, accounts for changing market conditions.</a:t>
            </a:r>
            <a:endParaRPr lang="en-US" sz="207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397</Words>
  <Application>Microsoft Office PowerPoint</Application>
  <PresentationFormat>Custom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MS PGothic</vt:lpstr>
      <vt:lpstr>Arial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prajwal waykos</cp:lastModifiedBy>
  <cp:revision>3</cp:revision>
  <dcterms:created xsi:type="dcterms:W3CDTF">2024-04-21T21:09:17Z</dcterms:created>
  <dcterms:modified xsi:type="dcterms:W3CDTF">2024-04-21T21:51:01Z</dcterms:modified>
</cp:coreProperties>
</file>